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1600"/>
    <a:srgbClr val="008000"/>
    <a:srgbClr val="006600"/>
    <a:srgbClr val="FF66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21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73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93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030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843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016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271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560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246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318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950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00560-5108-4572-BFE9-DCC91E7BBC1E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28209-4751-47E9-82A6-D0A9FB052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64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379" y="1052736"/>
            <a:ext cx="6845242" cy="412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99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7564" y="1196752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mtClean="0">
                <a:solidFill>
                  <a:srgbClr val="FF0000"/>
                </a:solidFill>
                <a:latin typeface="Georgia" pitchFamily="18" charset="0"/>
              </a:rPr>
              <a:t>32</a:t>
            </a:r>
            <a:r>
              <a:rPr lang="es-ES" sz="3600" b="1" smtClean="0">
                <a:solidFill>
                  <a:srgbClr val="FF0000"/>
                </a:solidFill>
                <a:latin typeface="Georgia" pitchFamily="18" charset="0"/>
              </a:rPr>
              <a:t>.</a:t>
            </a:r>
            <a:r>
              <a:rPr lang="es-ES" sz="3600" b="1" smtClean="0">
                <a:latin typeface="Georgia" pitchFamily="18" charset="0"/>
              </a:rPr>
              <a:t> </a:t>
            </a:r>
            <a:r>
              <a:rPr lang="es-ES" sz="3600" b="1" dirty="0" smtClean="0">
                <a:latin typeface="Georgia" pitchFamily="18" charset="0"/>
              </a:rPr>
              <a:t>Examina </a:t>
            </a:r>
            <a:r>
              <a:rPr lang="ru-RU" sz="3600" dirty="0">
                <a:latin typeface="Georgia" pitchFamily="18" charset="0"/>
              </a:rPr>
              <a:t> </a:t>
            </a:r>
            <a:r>
              <a:rPr lang="es-ES" sz="3600" b="1" dirty="0">
                <a:latin typeface="Georgia" pitchFamily="18" charset="0"/>
              </a:rPr>
              <a:t>la infografía </a:t>
            </a:r>
            <a:r>
              <a:rPr lang="ru-RU" sz="3600" dirty="0">
                <a:latin typeface="Georgia" pitchFamily="18" charset="0"/>
              </a:rPr>
              <a:t> </a:t>
            </a:r>
            <a:r>
              <a:rPr lang="es-ES" sz="3600" b="1" dirty="0">
                <a:latin typeface="Georgia" pitchFamily="18" charset="0"/>
              </a:rPr>
              <a:t>y encuentra los sinónimos a las palabras y expresiones </a:t>
            </a:r>
            <a:r>
              <a:rPr lang="es-ES" sz="3600" b="1" dirty="0" smtClean="0">
                <a:latin typeface="Georgia" pitchFamily="18" charset="0"/>
              </a:rPr>
              <a:t>dadas:</a:t>
            </a:r>
            <a:endParaRPr lang="ru-RU" sz="36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66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t="2329" r="6502" b="4707"/>
          <a:stretch/>
        </p:blipFill>
        <p:spPr bwMode="auto">
          <a:xfrm>
            <a:off x="0" y="0"/>
            <a:ext cx="51499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149970" y="908720"/>
            <a:ext cx="399403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600" b="1" dirty="0">
                <a:latin typeface="Bookman Old Style" pitchFamily="18" charset="0"/>
              </a:rPr>
              <a:t>pareja de </a:t>
            </a:r>
            <a:r>
              <a:rPr lang="es-ES" sz="2600" b="1" dirty="0" smtClean="0">
                <a:latin typeface="Bookman Old Style" pitchFamily="18" charset="0"/>
              </a:rPr>
              <a:t>hecho 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=</a:t>
            </a:r>
          </a:p>
          <a:p>
            <a:r>
              <a:rPr lang="es-ES" sz="2600" b="1" dirty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es-ES" sz="2600" b="1" dirty="0" err="1" smtClean="0">
                <a:solidFill>
                  <a:srgbClr val="008000"/>
                </a:solidFill>
                <a:latin typeface="Bookman Old Style" pitchFamily="18" charset="0"/>
              </a:rPr>
              <a:t>co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-residentes</a:t>
            </a:r>
          </a:p>
          <a:p>
            <a:endParaRPr lang="es-ES" sz="2600" b="1" dirty="0" smtClean="0">
              <a:latin typeface="Bookman Old Style" pitchFamily="18" charset="0"/>
            </a:endParaRPr>
          </a:p>
          <a:p>
            <a:r>
              <a:rPr lang="es-ES" sz="2600" b="1" dirty="0" smtClean="0">
                <a:latin typeface="Bookman Old Style" pitchFamily="18" charset="0"/>
              </a:rPr>
              <a:t>familia ensamblada 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=</a:t>
            </a:r>
          </a:p>
          <a:p>
            <a:pPr marL="180975" indent="-180975"/>
            <a:r>
              <a:rPr lang="es-ES" sz="2600" b="1" dirty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familia reconstituida</a:t>
            </a:r>
            <a:r>
              <a:rPr lang="es-ES" sz="2600" b="1" dirty="0" smtClean="0">
                <a:latin typeface="Bookman Old Style" pitchFamily="18" charset="0"/>
              </a:rPr>
              <a:t> </a:t>
            </a:r>
          </a:p>
          <a:p>
            <a:endParaRPr lang="es-ES" sz="2600" b="1" dirty="0" smtClean="0">
              <a:latin typeface="Bookman Old Style" pitchFamily="18" charset="0"/>
            </a:endParaRPr>
          </a:p>
          <a:p>
            <a:r>
              <a:rPr lang="es-ES" sz="2600" b="1" dirty="0" smtClean="0">
                <a:latin typeface="Bookman Old Style" pitchFamily="18" charset="0"/>
              </a:rPr>
              <a:t>familia </a:t>
            </a:r>
            <a:r>
              <a:rPr lang="es-ES" sz="2600" b="1" dirty="0">
                <a:latin typeface="Bookman Old Style" pitchFamily="18" charset="0"/>
              </a:rPr>
              <a:t>monoparental </a:t>
            </a:r>
            <a:r>
              <a:rPr lang="es-ES" sz="2600" b="1" dirty="0" smtClean="0">
                <a:latin typeface="Bookman Old Style" pitchFamily="18" charset="0"/>
              </a:rPr>
              <a:t>paterna 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=</a:t>
            </a:r>
          </a:p>
          <a:p>
            <a:r>
              <a:rPr lang="es-ES" sz="2600" b="1" dirty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papá solo con hijos</a:t>
            </a:r>
            <a:r>
              <a:rPr lang="es-ES" sz="2600" b="1" dirty="0" smtClean="0">
                <a:latin typeface="Bookman Old Style" pitchFamily="18" charset="0"/>
              </a:rPr>
              <a:t>, </a:t>
            </a:r>
          </a:p>
          <a:p>
            <a:endParaRPr lang="es-ES" sz="2600" b="1" dirty="0" smtClean="0">
              <a:latin typeface="Bookman Old Style" pitchFamily="18" charset="0"/>
            </a:endParaRPr>
          </a:p>
          <a:p>
            <a:r>
              <a:rPr lang="es-ES" sz="2600" b="1" dirty="0" smtClean="0">
                <a:latin typeface="Bookman Old Style" pitchFamily="18" charset="0"/>
              </a:rPr>
              <a:t>familia nuclear 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=</a:t>
            </a:r>
          </a:p>
          <a:p>
            <a:pPr marL="85725" indent="-85725"/>
            <a:r>
              <a:rPr lang="es-ES" sz="2600" b="1" dirty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papá, mamá y niños/jóvenes</a:t>
            </a:r>
            <a:r>
              <a:rPr lang="es-ES" sz="2600" b="1" dirty="0" smtClean="0">
                <a:latin typeface="Bookman Old Style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19564" y="0"/>
            <a:ext cx="3924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i="1" dirty="0" smtClean="0">
                <a:latin typeface="Georgia" pitchFamily="18" charset="0"/>
              </a:rPr>
              <a:t>Encuentra sinónimos en la infografía para:</a:t>
            </a:r>
            <a:endParaRPr lang="ru-RU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54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t="2329" r="7129" b="4707"/>
          <a:stretch/>
        </p:blipFill>
        <p:spPr bwMode="auto">
          <a:xfrm>
            <a:off x="0" y="0"/>
            <a:ext cx="51154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76056" y="692696"/>
            <a:ext cx="406794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600" b="1" dirty="0" smtClean="0">
                <a:latin typeface="Bookman Old Style" pitchFamily="18" charset="0"/>
              </a:rPr>
              <a:t>personas que viven solas 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=</a:t>
            </a:r>
          </a:p>
          <a:p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 familia unipersonal</a:t>
            </a:r>
            <a:endParaRPr lang="es-ES" sz="2600" b="1" dirty="0" smtClean="0">
              <a:latin typeface="Bookman Old Style" pitchFamily="18" charset="0"/>
            </a:endParaRPr>
          </a:p>
          <a:p>
            <a:endParaRPr lang="es-ES" sz="2600" b="1" dirty="0" smtClean="0">
              <a:latin typeface="Bookman Old Style" pitchFamily="18" charset="0"/>
            </a:endParaRPr>
          </a:p>
          <a:p>
            <a:r>
              <a:rPr lang="es-ES" sz="2600" b="1" dirty="0" smtClean="0">
                <a:latin typeface="Bookman Old Style" pitchFamily="18" charset="0"/>
              </a:rPr>
              <a:t>familia </a:t>
            </a:r>
            <a:r>
              <a:rPr lang="es-ES" sz="2600" b="1" dirty="0">
                <a:latin typeface="Bookman Old Style" pitchFamily="18" charset="0"/>
              </a:rPr>
              <a:t>monoparental </a:t>
            </a:r>
            <a:r>
              <a:rPr lang="es-ES" sz="2600" b="1" dirty="0" smtClean="0">
                <a:latin typeface="Bookman Old Style" pitchFamily="18" charset="0"/>
              </a:rPr>
              <a:t>materna 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=</a:t>
            </a:r>
          </a:p>
          <a:p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 mamá sola con hijos</a:t>
            </a:r>
            <a:endParaRPr lang="es-ES" sz="2600" b="1" dirty="0" smtClean="0">
              <a:latin typeface="Bookman Old Style" pitchFamily="18" charset="0"/>
            </a:endParaRPr>
          </a:p>
          <a:p>
            <a:r>
              <a:rPr lang="es-ES" sz="2600" b="1" dirty="0" smtClean="0">
                <a:latin typeface="Bookman Old Style" pitchFamily="18" charset="0"/>
              </a:rPr>
              <a:t> </a:t>
            </a:r>
          </a:p>
          <a:p>
            <a:r>
              <a:rPr lang="es-ES" sz="2600" b="1" dirty="0" smtClean="0">
                <a:latin typeface="Bookman Old Style" pitchFamily="18" charset="0"/>
              </a:rPr>
              <a:t>mayores </a:t>
            </a:r>
            <a:r>
              <a:rPr lang="es-ES" sz="2600" b="1" dirty="0">
                <a:latin typeface="Bookman Old Style" pitchFamily="18" charset="0"/>
              </a:rPr>
              <a:t>viviendo </a:t>
            </a:r>
            <a:r>
              <a:rPr lang="es-ES" sz="2600" b="1" dirty="0" smtClean="0">
                <a:latin typeface="Bookman Old Style" pitchFamily="18" charset="0"/>
              </a:rPr>
              <a:t>solos 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=</a:t>
            </a:r>
          </a:p>
          <a:p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 nido vacío</a:t>
            </a:r>
          </a:p>
          <a:p>
            <a:endParaRPr lang="es-ES" sz="2600" b="1" dirty="0" smtClean="0">
              <a:latin typeface="Bookman Old Style" pitchFamily="18" charset="0"/>
            </a:endParaRPr>
          </a:p>
          <a:p>
            <a:r>
              <a:rPr lang="es-ES" sz="2600" b="1" dirty="0" smtClean="0">
                <a:latin typeface="Bookman Old Style" pitchFamily="18" charset="0"/>
              </a:rPr>
              <a:t>familia patriarcal </a:t>
            </a:r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=</a:t>
            </a:r>
          </a:p>
          <a:p>
            <a:pPr marL="85725" indent="-85725"/>
            <a:r>
              <a:rPr lang="es-ES" sz="2600" b="1" dirty="0" smtClean="0">
                <a:solidFill>
                  <a:srgbClr val="008000"/>
                </a:solidFill>
                <a:latin typeface="Bookman Old Style" pitchFamily="18" charset="0"/>
              </a:rPr>
              <a:t> padres, hijos y otros parientes</a:t>
            </a:r>
            <a:endParaRPr lang="es-ES" sz="2600" b="1" dirty="0" smtClean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19564" y="0"/>
            <a:ext cx="3924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i="1" dirty="0" smtClean="0">
                <a:latin typeface="Georgia" pitchFamily="18" charset="0"/>
              </a:rPr>
              <a:t>Encuentra sinónimos en la infografía para:</a:t>
            </a:r>
            <a:endParaRPr lang="ru-RU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60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7564" y="1196752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b="1" dirty="0" smtClean="0">
                <a:latin typeface="Georgia" pitchFamily="18" charset="0"/>
              </a:rPr>
              <a:t>Ahora ordena en tu cuaderno los tipos de familias españolas </a:t>
            </a:r>
            <a:br>
              <a:rPr lang="es-ES" sz="3600" b="1" dirty="0" smtClean="0">
                <a:latin typeface="Georgia" pitchFamily="18" charset="0"/>
              </a:rPr>
            </a:br>
            <a:r>
              <a:rPr lang="es-ES" sz="3600" b="1" dirty="0" smtClean="0">
                <a:latin typeface="Georgia" pitchFamily="18" charset="0"/>
              </a:rPr>
              <a:t>a base de porcentaje. Podrás comprobar tus apuntes </a:t>
            </a:r>
            <a:br>
              <a:rPr lang="es-ES" sz="3600" b="1" dirty="0" smtClean="0">
                <a:latin typeface="Georgia" pitchFamily="18" charset="0"/>
              </a:rPr>
            </a:br>
            <a:r>
              <a:rPr lang="es-ES" sz="3600" b="1" dirty="0" smtClean="0">
                <a:latin typeface="Georgia" pitchFamily="18" charset="0"/>
              </a:rPr>
              <a:t>usando la presentación.</a:t>
            </a:r>
            <a:endParaRPr lang="ru-RU" sz="36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11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t="2329" r="7129" b="4707"/>
          <a:stretch/>
        </p:blipFill>
        <p:spPr bwMode="auto">
          <a:xfrm>
            <a:off x="0" y="0"/>
            <a:ext cx="48600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860032" y="20953"/>
            <a:ext cx="4283968" cy="5970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355600" indent="-355600">
              <a:spcAft>
                <a:spcPts val="600"/>
              </a:spcAft>
              <a:buFont typeface="+mj-lt"/>
              <a:buAutoNum type="arabicPeriod"/>
            </a:pPr>
            <a:r>
              <a:rPr lang="es-ES" sz="2600" b="1" dirty="0" smtClean="0">
                <a:latin typeface="Bookman Old Style" pitchFamily="18" charset="0"/>
              </a:rPr>
              <a:t>papá, mamá y niños</a:t>
            </a:r>
          </a:p>
          <a:p>
            <a:pPr marL="355600" indent="-355600">
              <a:spcAft>
                <a:spcPts val="600"/>
              </a:spcAft>
              <a:buFont typeface="+mj-lt"/>
              <a:buAutoNum type="arabicPeriod"/>
            </a:pPr>
            <a:r>
              <a:rPr lang="es-ES" sz="2600" b="1" dirty="0" smtClean="0">
                <a:latin typeface="Bookman Old Style" pitchFamily="18" charset="0"/>
              </a:rPr>
              <a:t>mamá sola con hijos</a:t>
            </a:r>
          </a:p>
          <a:p>
            <a:pPr marL="355600" indent="-355600">
              <a:spcAft>
                <a:spcPts val="600"/>
              </a:spcAft>
              <a:buFont typeface="+mj-lt"/>
              <a:buAutoNum type="arabicPeriod"/>
            </a:pPr>
            <a:r>
              <a:rPr lang="es-ES" sz="2600" b="1" dirty="0" smtClean="0">
                <a:latin typeface="Bookman Old Style" pitchFamily="18" charset="0"/>
              </a:rPr>
              <a:t>papá, mamá y jóvenes</a:t>
            </a:r>
          </a:p>
          <a:p>
            <a:pPr marL="355600" indent="-355600">
              <a:spcAft>
                <a:spcPts val="600"/>
              </a:spcAft>
              <a:buFont typeface="+mj-lt"/>
              <a:buAutoNum type="arabicPeriod"/>
            </a:pPr>
            <a:r>
              <a:rPr lang="es-ES" sz="2600" b="1" dirty="0" smtClean="0">
                <a:latin typeface="Bookman Old Style" pitchFamily="18" charset="0"/>
              </a:rPr>
              <a:t>familia unipersonal</a:t>
            </a:r>
          </a:p>
          <a:p>
            <a:pPr marL="355600" indent="-355600">
              <a:spcAft>
                <a:spcPts val="600"/>
              </a:spcAft>
              <a:buFont typeface="+mj-lt"/>
              <a:buAutoNum type="arabicPeriod"/>
            </a:pPr>
            <a:r>
              <a:rPr lang="es-ES" sz="2600" b="1" dirty="0" smtClean="0">
                <a:latin typeface="Bookman Old Style" pitchFamily="18" charset="0"/>
              </a:rPr>
              <a:t>padres, hijos y otros parientes</a:t>
            </a:r>
          </a:p>
          <a:p>
            <a:pPr marL="355600" indent="-355600">
              <a:spcAft>
                <a:spcPts val="600"/>
              </a:spcAft>
              <a:buFont typeface="+mj-lt"/>
              <a:buAutoNum type="arabicPeriod"/>
            </a:pPr>
            <a:r>
              <a:rPr lang="es-ES" sz="2600" b="1" dirty="0" smtClean="0">
                <a:latin typeface="Bookman Old Style" pitchFamily="18" charset="0"/>
              </a:rPr>
              <a:t>nido vacío</a:t>
            </a:r>
          </a:p>
          <a:p>
            <a:pPr marL="355600" indent="-355600">
              <a:spcAft>
                <a:spcPts val="600"/>
              </a:spcAft>
              <a:buFont typeface="+mj-lt"/>
              <a:buAutoNum type="arabicPeriod"/>
            </a:pPr>
            <a:r>
              <a:rPr lang="es-ES" sz="2600" b="1" dirty="0" smtClean="0">
                <a:latin typeface="Bookman Old Style" pitchFamily="18" charset="0"/>
              </a:rPr>
              <a:t>pareja joven sin hijos</a:t>
            </a:r>
          </a:p>
          <a:p>
            <a:pPr marL="355600" indent="-355600">
              <a:spcAft>
                <a:spcPts val="600"/>
              </a:spcAft>
              <a:buFont typeface="+mj-lt"/>
              <a:buAutoNum type="arabicPeriod"/>
            </a:pPr>
            <a:r>
              <a:rPr lang="es-ES" sz="2600" b="1" dirty="0" err="1" smtClean="0">
                <a:latin typeface="Bookman Old Style" pitchFamily="18" charset="0"/>
              </a:rPr>
              <a:t>co</a:t>
            </a:r>
            <a:r>
              <a:rPr lang="es-ES" sz="2600" b="1" dirty="0" smtClean="0">
                <a:latin typeface="Bookman Old Style" pitchFamily="18" charset="0"/>
              </a:rPr>
              <a:t>-residentes</a:t>
            </a:r>
          </a:p>
          <a:p>
            <a:pPr marL="355600" indent="-355600">
              <a:spcAft>
                <a:spcPts val="600"/>
              </a:spcAft>
              <a:buFont typeface="+mj-lt"/>
              <a:buAutoNum type="arabicPeriod"/>
            </a:pPr>
            <a:r>
              <a:rPr lang="es-ES" sz="2600" b="1" dirty="0" smtClean="0">
                <a:latin typeface="Bookman Old Style" pitchFamily="18" charset="0"/>
              </a:rPr>
              <a:t>familia reconstituida</a:t>
            </a:r>
          </a:p>
          <a:p>
            <a:pPr marL="355600" indent="-355600">
              <a:spcAft>
                <a:spcPts val="600"/>
              </a:spcAft>
              <a:buFont typeface="+mj-lt"/>
              <a:buAutoNum type="arabicPeriod"/>
            </a:pPr>
            <a:r>
              <a:rPr lang="es-ES" sz="2600" b="1" dirty="0" smtClean="0">
                <a:latin typeface="Bookman Old Style" pitchFamily="18" charset="0"/>
              </a:rPr>
              <a:t>papá solo con hijos</a:t>
            </a:r>
          </a:p>
          <a:p>
            <a:pPr marL="355600" indent="-355600">
              <a:spcAft>
                <a:spcPts val="600"/>
              </a:spcAft>
              <a:buFont typeface="+mj-lt"/>
              <a:buAutoNum type="arabicPeriod"/>
            </a:pPr>
            <a:r>
              <a:rPr lang="es-ES" sz="2600" b="1" dirty="0" smtClean="0">
                <a:latin typeface="Bookman Old Style" pitchFamily="18" charset="0"/>
              </a:rPr>
              <a:t>pareja del mismo sexo</a:t>
            </a:r>
          </a:p>
        </p:txBody>
      </p:sp>
    </p:spTree>
    <p:extLst>
      <p:ext uri="{BB962C8B-B14F-4D97-AF65-F5344CB8AC3E}">
        <p14:creationId xmlns:p14="http://schemas.microsoft.com/office/powerpoint/2010/main" val="423211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54088" y="1706563"/>
            <a:ext cx="7235825" cy="100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s-ES" altLang="ru-BY" sz="4400" b="1" dirty="0">
                <a:solidFill>
                  <a:srgbClr val="741600"/>
                </a:solidFill>
                <a:latin typeface="Book Antiqua" pitchFamily="18" charset="0"/>
              </a:rPr>
              <a:t>Por ahora es todo</a:t>
            </a:r>
            <a:r>
              <a:rPr lang="es-ES_tradnl" altLang="ru-BY" sz="4400" b="1" dirty="0">
                <a:solidFill>
                  <a:srgbClr val="741600"/>
                </a:solidFill>
                <a:latin typeface="Book Antiqu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526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7.40741E-7 L 0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137</Words>
  <Application>Microsoft Office PowerPoint</Application>
  <PresentationFormat>Экран (4:3)</PresentationFormat>
  <Paragraphs>38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Book Antiqua</vt:lpstr>
      <vt:lpstr>Bookman Old Style</vt:lpstr>
      <vt:lpstr>Calibri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Volga</cp:lastModifiedBy>
  <cp:revision>38</cp:revision>
  <dcterms:created xsi:type="dcterms:W3CDTF">2021-01-06T17:20:22Z</dcterms:created>
  <dcterms:modified xsi:type="dcterms:W3CDTF">2021-09-14T07:50:10Z</dcterms:modified>
</cp:coreProperties>
</file>